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42"/>
    <p:restoredTop sz="94618"/>
  </p:normalViewPr>
  <p:slideViewPr>
    <p:cSldViewPr snapToGrid="0" snapToObjects="1">
      <p:cViewPr>
        <p:scale>
          <a:sx n="110" d="100"/>
          <a:sy n="11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6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9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9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9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0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4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B727B-4E82-884E-BE45-C689E06AB1E0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DFBF5-42EF-834F-805A-1CB106F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38969"/>
              </p:ext>
            </p:extLst>
          </p:nvPr>
        </p:nvGraphicFramePr>
        <p:xfrm>
          <a:off x="232419" y="1676399"/>
          <a:ext cx="6422381" cy="6910356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9178"/>
                <a:gridCol w="1175303"/>
                <a:gridCol w="4787900"/>
              </a:tblGrid>
              <a:tr h="1273959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Monday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Spelling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Math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Other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 for 20 minutes &amp; record time on back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Copy, cover, write,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 check sheet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Complete page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8364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Tuesday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Spelling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strike="noStrike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Math</a:t>
                      </a:r>
                      <a:endParaRPr lang="en-US" sz="1000" b="1" strike="noStrike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Language Review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Other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for 20 minutes &amp; record time on back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Chose 1 activity from the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list </a:t>
                      </a: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(you should have 2 activities completed)</a:t>
                      </a:r>
                      <a:endParaRPr lang="en-US" sz="1000" i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Complete page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Complete page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9225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effectLst/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Wednesday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Spelling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Language Review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1778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Other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Read for 20 minutes &amp; record time on back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Chose 1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more activity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from the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list </a:t>
                      </a:r>
                      <a:r>
                        <a:rPr lang="en-US" sz="1000" i="1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(you should have 3 activities completed)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Complete page 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811">
                <a:tc gridSpan="3"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All Homework is due Thursday morning….signed by parent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Monotype Sorts" charset="2"/>
                        <a:buChar char=""/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Remember to keep your spelling list so that someone can give you a practice test before the test on Friday </a:t>
                      </a:r>
                      <a:r>
                        <a:rPr lang="en-US" sz="1300" i="1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(or the last day of the week).</a:t>
                      </a:r>
                      <a:endParaRPr lang="en-US" sz="1000" i="1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9997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A note from Mrs. Backen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                                                                                         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28" y="1064805"/>
            <a:ext cx="5143500" cy="5715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8800" y="1096580"/>
            <a:ext cx="1693092" cy="369332"/>
          </a:xfrm>
          <a:prstGeom prst="rect">
            <a:avLst/>
          </a:prstGeom>
          <a:noFill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DJB Starry Starry Font" charset="0"/>
                <a:ea typeface="DJB Starry Starry Font" charset="0"/>
                <a:cs typeface="DJB Starry Starry Font" charset="0"/>
              </a:rPr>
              <a:t>Parents:</a:t>
            </a:r>
            <a:endParaRPr lang="en-US" dirty="0">
              <a:latin typeface="DJB Starry Starry Font" charset="0"/>
              <a:ea typeface="DJB Starry Starry Font" charset="0"/>
              <a:cs typeface="DJB Starry Starry Fon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419" y="262811"/>
            <a:ext cx="46858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54000"/>
                    </a:prstClr>
                  </a:outerShdw>
                </a:effectLst>
                <a:latin typeface="DJB Starry Starry Font" charset="0"/>
                <a:ea typeface="DJB Starry Starry Font" charset="0"/>
                <a:cs typeface="DJB Starry Starry Font" charset="0"/>
              </a:rPr>
              <a:t>Homework Assignment Sheet</a:t>
            </a:r>
            <a:endParaRPr lang="en-US" sz="1600" dirty="0">
              <a:effectLst>
                <a:outerShdw blurRad="50800" dist="76200" dir="2700000" algn="tl" rotWithShape="0">
                  <a:prstClr val="black">
                    <a:alpha val="54000"/>
                  </a:prstClr>
                </a:outerShdw>
              </a:effectLst>
              <a:latin typeface="DJB Starry Starry Font" charset="0"/>
              <a:ea typeface="DJB Starry Starry Font" charset="0"/>
              <a:cs typeface="DJB Starry Starry Fon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850" y="566536"/>
            <a:ext cx="1061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Mountains of Christmas" charset="0"/>
                <a:ea typeface="Mountains of Christmas" charset="0"/>
                <a:cs typeface="Mountains of Christmas" charset="0"/>
              </a:rPr>
              <a:t>Week # </a:t>
            </a:r>
            <a:r>
              <a:rPr lang="en-US" sz="2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AdamGorry-Lights" charset="0"/>
                <a:ea typeface="AdamGorry-Lights" charset="0"/>
                <a:cs typeface="AdamGorry-Lights" charset="0"/>
              </a:rPr>
              <a:t>28</a:t>
            </a:r>
            <a:endParaRPr lang="en-US" sz="3200" u="sng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Mountains of Christmas" charset="0"/>
              <a:ea typeface="Mountains of Christmas" charset="0"/>
              <a:cs typeface="Mountains of Christm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4338" y="186576"/>
            <a:ext cx="2180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Honeybun Medium" charset="0"/>
                <a:ea typeface="HelloHoneybun Medium" charset="0"/>
                <a:cs typeface="HelloHoneybun Medium" charset="0"/>
              </a:rPr>
              <a:t>#____</a:t>
            </a:r>
          </a:p>
          <a:p>
            <a:r>
              <a:rPr lang="en-US" sz="1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Honeybun Medium" charset="0"/>
                <a:ea typeface="HelloHoneybun Medium" charset="0"/>
                <a:cs typeface="HelloHoneybun Medium" charset="0"/>
              </a:rPr>
              <a:t>Name</a:t>
            </a:r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Honeybun Medium" charset="0"/>
                <a:ea typeface="HelloHoneybun Medium" charset="0"/>
                <a:cs typeface="HelloHoneybun Medium" charset="0"/>
              </a:rPr>
              <a:t>_____________</a:t>
            </a:r>
          </a:p>
          <a:p>
            <a:r>
              <a:rPr lang="en-US" sz="14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Honeybun Medium" charset="0"/>
                <a:ea typeface="HelloHoneybun Medium" charset="0"/>
                <a:cs typeface="HelloHoneybun Medium" charset="0"/>
              </a:rPr>
              <a:t>Date Due </a:t>
            </a:r>
            <a:r>
              <a:rPr lang="en-US" sz="1600" u="sng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Birdie Medium" charset="0"/>
                <a:ea typeface="HelloBirdie Medium" charset="0"/>
                <a:cs typeface="HelloBirdie Medium" charset="0"/>
              </a:rPr>
              <a:t>Thurs., April 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900" y="8586755"/>
            <a:ext cx="6963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Questions?  Text/Call Mrs. Backen </a:t>
            </a:r>
            <a:r>
              <a:rPr lang="en-US" sz="1200" b="1" i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(541 580-1036).</a:t>
            </a:r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 Go to </a:t>
            </a:r>
            <a:r>
              <a:rPr lang="en-US" sz="1200" b="1" dirty="0" err="1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mrsbackensclass.weebly.com</a:t>
            </a:r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 if missing pages. </a:t>
            </a:r>
            <a:endParaRPr lang="en-US" sz="1200" b="1" dirty="0"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  <a:latin typeface="HelloHappy Medium" charset="0"/>
              <a:ea typeface="HelloHappy Medium" charset="0"/>
              <a:cs typeface="HelloHappy Medium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4300" y="880882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Ckcookiemonster Medium" charset="0"/>
                <a:ea typeface="Ckcookiemonster Medium" charset="0"/>
                <a:cs typeface="Ckcookiemonster Medium" charset="0"/>
              </a:rPr>
              <a:t>Over </a:t>
            </a:r>
            <a:endParaRPr lang="en-US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Ckcookiemonster Medium" charset="0"/>
              <a:ea typeface="Ckcookiemonster Medium" charset="0"/>
              <a:cs typeface="Ckcookiemonster Medium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9" y="473161"/>
            <a:ext cx="326381" cy="1116361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85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730500" y="2217270"/>
            <a:ext cx="2372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Testing </a:t>
            </a:r>
            <a:r>
              <a:rPr lang="en-US" sz="2000" u="sng" smtClean="0">
                <a:latin typeface="HelloLori Medium" charset="0"/>
                <a:ea typeface="HelloLori Medium" charset="0"/>
                <a:cs typeface="HelloLori Medium" charset="0"/>
              </a:rPr>
              <a:t>Practice M1</a:t>
            </a:r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0499" y="3426664"/>
            <a:ext cx="3807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30500" y="3667707"/>
            <a:ext cx="2678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Testing Practice p. 6-9</a:t>
            </a:r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39023" y="4243947"/>
            <a:ext cx="4811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HelloLori Medium" charset="0"/>
                <a:ea typeface="HelloLori Medium" charset="0"/>
                <a:cs typeface="HelloLori Medium" charset="0"/>
              </a:rPr>
              <a:t>Sign “Discipline Plan” &amp; “Home-School Compact” </a:t>
            </a:r>
            <a:endParaRPr lang="en-US" sz="16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5611" y="7117035"/>
            <a:ext cx="6455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** Smarter Balanced TESTING Begins April 10 - May ...</a:t>
            </a:r>
            <a:r>
              <a:rPr lang="en-US" sz="9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Go to bed by 8:00 each school night please!!!</a:t>
            </a:r>
          </a:p>
          <a:p>
            <a:r>
              <a:rPr lang="en-US" sz="900" dirty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 </a:t>
            </a:r>
            <a:r>
              <a:rPr lang="en-US" sz="9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Lori Medium" charset="0"/>
                <a:ea typeface="HelloLori Medium" charset="0"/>
                <a:cs typeface="HelloLori Medium" charset="0"/>
              </a:rPr>
              <a:t>   Testing days will be Monday-Thursdays</a:t>
            </a:r>
          </a:p>
          <a:p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 Leadership Meeting, Thursday, April 13 </a:t>
            </a:r>
            <a:r>
              <a:rPr lang="en-US" sz="900" i="1" dirty="0" smtClean="0">
                <a:latin typeface="HelloLori Medium" charset="0"/>
                <a:ea typeface="HelloLori Medium" charset="0"/>
                <a:cs typeface="HelloLori Medium" charset="0"/>
              </a:rPr>
              <a:t>(1:45)</a:t>
            </a:r>
            <a:endParaRPr lang="en-US" sz="900" dirty="0" smtClean="0">
              <a:latin typeface="HelloLori Medium" charset="0"/>
              <a:ea typeface="HelloLori Medium" charset="0"/>
              <a:cs typeface="HelloLori Medium" charset="0"/>
            </a:endParaRPr>
          </a:p>
          <a:p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 Easter, Sunday, April 16</a:t>
            </a:r>
          </a:p>
          <a:p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 Book Reports Due, Tuesday, April 25</a:t>
            </a:r>
          </a:p>
          <a:p>
            <a:r>
              <a:rPr lang="en-US" sz="900" dirty="0" smtClean="0">
                <a:latin typeface="HelloLori Medium" charset="0"/>
                <a:ea typeface="HelloLori Medium" charset="0"/>
                <a:cs typeface="HelloLori Medium" charset="0"/>
              </a:rPr>
              <a:t>* PBIS/STOM Assembly, Tuesday April 25 </a:t>
            </a:r>
            <a:r>
              <a:rPr lang="en-US" sz="900" i="1" dirty="0" smtClean="0">
                <a:latin typeface="HelloLori Medium" charset="0"/>
                <a:ea typeface="HelloLori Medium" charset="0"/>
                <a:cs typeface="HelloLori Medium" charset="0"/>
              </a:rPr>
              <a:t>(2:25)</a:t>
            </a:r>
            <a:endParaRPr lang="en-US" sz="900" dirty="0" smtClean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27534">
            <a:off x="5968427" y="8659947"/>
            <a:ext cx="379786" cy="56132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512466" y="2990668"/>
            <a:ext cx="110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 Day in September" charset="0"/>
                <a:ea typeface="A Day in September" charset="0"/>
                <a:cs typeface="A Day in September" charset="0"/>
              </a:rPr>
              <a:t>Written report, oral presentation &amp; prop</a:t>
            </a:r>
            <a:endParaRPr lang="en-US" sz="1200" dirty="0">
              <a:latin typeface="A Day in September" charset="0"/>
              <a:ea typeface="A Day in September" charset="0"/>
              <a:cs typeface="A Day in Septembe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6858" y="439558"/>
            <a:ext cx="1779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KG Eyes Wide Open" charset="0"/>
                <a:ea typeface="KG Eyes Wide Open" charset="0"/>
                <a:cs typeface="KG Eyes Wide Open" charset="0"/>
              </a:rPr>
              <a:t>f</a:t>
            </a:r>
            <a:r>
              <a:rPr lang="en-US" sz="1600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KG Eyes Wide Open" charset="0"/>
                <a:ea typeface="KG Eyes Wide Open" charset="0"/>
                <a:cs typeface="KG Eyes Wide Open" charset="0"/>
              </a:rPr>
              <a:t>or Mrs. Backen’s Class</a:t>
            </a:r>
            <a:endParaRPr lang="en-US" sz="1600" dirty="0"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  <a:latin typeface="KG Eyes Wide Open" charset="0"/>
              <a:ea typeface="KG Eyes Wide Open" charset="0"/>
              <a:cs typeface="KG Eyes Wide Ope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52666" y="1737389"/>
            <a:ext cx="492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HelloLori Medium" charset="0"/>
                <a:ea typeface="HelloLori Medium" charset="0"/>
                <a:cs typeface="HelloLori Medium" charset="0"/>
              </a:rPr>
              <a:t>No Book Reports due in Nov. or Dec.  </a:t>
            </a:r>
            <a:r>
              <a:rPr lang="en-US" sz="2400" u="sng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DJB Doodled Bits" charset="0"/>
                <a:ea typeface="DJB Doodled Bits" charset="0"/>
                <a:cs typeface="DJB Doodled Bits" charset="0"/>
              </a:rPr>
              <a:t>q</a:t>
            </a:r>
            <a:endParaRPr lang="en-US" sz="2000" u="sng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8759752" y="2283113"/>
            <a:ext cx="1369559" cy="893767"/>
          </a:xfrm>
          <a:prstGeom prst="wedgeEllipseCallout">
            <a:avLst>
              <a:gd name="adj1" fmla="val 75957"/>
              <a:gd name="adj2" fmla="val 51835"/>
            </a:avLst>
          </a:prstGeom>
          <a:noFill/>
          <a:effectLst>
            <a:outerShdw blurRad="50800" dist="254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No Book Reports due in November </a:t>
            </a:r>
            <a:r>
              <a:rPr lang="en-US" sz="1050" smtClean="0">
                <a:solidFill>
                  <a:schemeClr val="tx1"/>
                </a:solidFill>
              </a:rPr>
              <a:t>or December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43784" y="2487293"/>
            <a:ext cx="4811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35" name="Oval Callout 34"/>
          <p:cNvSpPr/>
          <p:nvPr/>
        </p:nvSpPr>
        <p:spPr>
          <a:xfrm>
            <a:off x="3576284" y="7394494"/>
            <a:ext cx="1557796" cy="739326"/>
          </a:xfrm>
          <a:prstGeom prst="wedgeEllipseCallout">
            <a:avLst>
              <a:gd name="adj1" fmla="val 74362"/>
              <a:gd name="adj2" fmla="val -38358"/>
            </a:avLst>
          </a:prstGeom>
          <a:solidFill>
            <a:schemeClr val="bg1"/>
          </a:solidFill>
          <a:effectLst>
            <a:outerShdw blurRad="50800" dist="254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Book Reports due Tues., April 25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017" y="6656229"/>
            <a:ext cx="1314619" cy="2017403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25" y="2175898"/>
            <a:ext cx="1068330" cy="875134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Oval Callout 29"/>
          <p:cNvSpPr/>
          <p:nvPr/>
        </p:nvSpPr>
        <p:spPr>
          <a:xfrm>
            <a:off x="3837614" y="1253693"/>
            <a:ext cx="2588965" cy="739326"/>
          </a:xfrm>
          <a:prstGeom prst="wedgeEllipseCallout">
            <a:avLst>
              <a:gd name="adj1" fmla="val 26689"/>
              <a:gd name="adj2" fmla="val 93009"/>
            </a:avLst>
          </a:prstGeom>
          <a:solidFill>
            <a:schemeClr val="bg1"/>
          </a:solidFill>
          <a:effectLst>
            <a:outerShdw blurRad="50800" dist="254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Smarter Balanced Testing </a:t>
            </a:r>
            <a:r>
              <a:rPr lang="en-US" sz="1100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begins this week </a:t>
            </a:r>
            <a:r>
              <a:rPr lang="en-US" sz="900" i="1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(Plan </a:t>
            </a:r>
            <a:r>
              <a:rPr lang="en-US" sz="900" i="1" dirty="0" smtClean="0">
                <a:solidFill>
                  <a:schemeClr val="tx1"/>
                </a:solidFill>
                <a:latin typeface="A Year Without Rain" charset="0"/>
                <a:ea typeface="A Year Without Rain" charset="0"/>
                <a:cs typeface="A Year Without Rain" charset="0"/>
              </a:rPr>
              <a:t>on 8:00 bedtime...8:30 at the latest please)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16463" y="3422360"/>
            <a:ext cx="2430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Testing Practice M2</a:t>
            </a:r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16463" y="5052775"/>
            <a:ext cx="2911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HelloLori Medium" charset="0"/>
                <a:ea typeface="HelloLori Medium" charset="0"/>
                <a:cs typeface="HelloLori Medium" charset="0"/>
              </a:rPr>
              <a:t>Testing Practice p. 10-12</a:t>
            </a:r>
            <a:endParaRPr lang="en-US" sz="2000" u="sng" dirty="0">
              <a:latin typeface="HelloLori Medium" charset="0"/>
              <a:ea typeface="HelloLori Medium" charset="0"/>
              <a:cs typeface="HelloLori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5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D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74908"/>
              </p:ext>
            </p:extLst>
          </p:nvPr>
        </p:nvGraphicFramePr>
        <p:xfrm>
          <a:off x="232418" y="5413540"/>
          <a:ext cx="6455251" cy="3106917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02780"/>
                <a:gridCol w="3213100"/>
                <a:gridCol w="1239371"/>
              </a:tblGrid>
              <a:tr h="357367">
                <a:tc>
                  <a:txBody>
                    <a:bodyPr/>
                    <a:lstStyle/>
                    <a:p>
                      <a:pPr marL="342900" marR="0" lvl="0" indent="-17780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Day</a:t>
                      </a: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Type of exercise</a:t>
                      </a: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>
                            <a:outerShdw blurRad="50800" dist="762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Minutes Moving</a:t>
                      </a:r>
                      <a:endParaRPr lang="en-US" sz="900" b="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Thursday/Friday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Saturday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Sunday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Monday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Tuesday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Wednesday</a:t>
                      </a:r>
                      <a:endParaRPr lang="en-US" sz="13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                      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Total Minutes of Exercise</a:t>
                      </a:r>
                    </a:p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17869"/>
              </p:ext>
            </p:extLst>
          </p:nvPr>
        </p:nvGraphicFramePr>
        <p:xfrm>
          <a:off x="169200" y="957005"/>
          <a:ext cx="6455251" cy="3106917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02781"/>
                <a:gridCol w="3213100"/>
                <a:gridCol w="1239370"/>
              </a:tblGrid>
              <a:tr h="357367">
                <a:tc>
                  <a:txBody>
                    <a:bodyPr/>
                    <a:lstStyle/>
                    <a:p>
                      <a:pPr marL="342900" marR="0" lvl="0" indent="-17780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Day</a:t>
                      </a: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Title of Book(s) Read</a:t>
                      </a: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effectLst>
                            <a:outerShdw blurRad="50800" dist="762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Minutes Read</a:t>
                      </a:r>
                      <a:endParaRPr lang="en-US" sz="1050" b="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Thursday/Friday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Saturday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Sunday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Monday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Tuesday</a:t>
                      </a:r>
                      <a:endParaRPr lang="en-US" sz="10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40000"/>
                              </a:schemeClr>
                            </a:glow>
                            <a:outerShdw blurRad="50800" dist="76200" dir="2700000" algn="tl" rotWithShape="0">
                              <a:prstClr val="black"/>
                            </a:outerShdw>
                          </a:effectLst>
                          <a:latin typeface="KG Shake it Off Chunky" charset="0"/>
                          <a:ea typeface="KG Shake it Off Chunky" charset="0"/>
                          <a:cs typeface="KG Shake it Off Chunky" charset="0"/>
                        </a:rPr>
                        <a:t>Wednesday</a:t>
                      </a:r>
                      <a:endParaRPr lang="en-US" sz="13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40000"/>
                            </a:schemeClr>
                          </a:glow>
                          <a:outerShdw blurRad="50800" dist="76200" dir="2700000" algn="tl" rotWithShape="0">
                            <a:prstClr val="black"/>
                          </a:outerShdw>
                        </a:effectLst>
                        <a:latin typeface="KG Shake it Off Chunky" charset="0"/>
                        <a:ea typeface="KG Shake it Off Chunky" charset="0"/>
                        <a:cs typeface="KG Shake it Off Chunky" charset="0"/>
                      </a:endParaRPr>
                    </a:p>
                  </a:txBody>
                  <a:tcPr marL="54979" marR="549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                      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>
                            <a:outerShdw blurRad="50800" dist="50800" dir="2700000" algn="tl" rotWithShape="0">
                              <a:prstClr val="black">
                                <a:alpha val="41000"/>
                              </a:prstClr>
                            </a:outerShdw>
                          </a:effectLst>
                          <a:latin typeface="cinnamon cake" charset="0"/>
                          <a:ea typeface="cinnamon cake" charset="0"/>
                          <a:cs typeface="cinnamon cake" charset="0"/>
                        </a:rPr>
                        <a:t>Total Minutes of Reading</a:t>
                      </a:r>
                    </a:p>
                    <a:p>
                      <a:pPr marL="342900" marR="0" lvl="0" indent="-1778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onotype Sorts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>
                          <a:outerShdw blurRad="50800" dist="50800" dir="2700000" algn="tl" rotWithShape="0">
                            <a:prstClr val="black">
                              <a:alpha val="41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>
                          <a:outerShdw blurRad="50800" dist="762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innamon cake" charset="0"/>
                        <a:ea typeface="cinnamon cake" charset="0"/>
                        <a:cs typeface="cinnamon cake" charset="0"/>
                      </a:endParaRPr>
                    </a:p>
                  </a:txBody>
                  <a:tcPr marL="54979" marR="54979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64895" y="0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76200" dir="2700000" algn="tl" rotWithShape="0">
                    <a:prstClr val="black">
                      <a:alpha val="54000"/>
                    </a:prstClr>
                  </a:outerShdw>
                </a:effectLst>
                <a:latin typeface="HelloEtchASketch Medium" charset="0"/>
                <a:ea typeface="HelloEtchASketch Medium" charset="0"/>
                <a:cs typeface="HelloEtchASketch Medium" charset="0"/>
              </a:rPr>
              <a:t>Reading Log</a:t>
            </a:r>
            <a:endParaRPr lang="en-US" sz="2800" dirty="0">
              <a:effectLst>
                <a:outerShdw blurRad="50800" dist="76200" dir="2700000" algn="tl" rotWithShape="0">
                  <a:prstClr val="black">
                    <a:alpha val="54000"/>
                  </a:prstClr>
                </a:outerShdw>
              </a:effectLst>
              <a:latin typeface="HelloEtchASketch Medium" charset="0"/>
              <a:ea typeface="HelloEtchASketch Medium" charset="0"/>
              <a:cs typeface="HelloEtchASketch Medium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900" y="8586755"/>
            <a:ext cx="6963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Questions?  Text/Call Mrs. Backen </a:t>
            </a:r>
            <a:r>
              <a:rPr lang="en-US" sz="1200" b="1" i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(541 580-1036).</a:t>
            </a:r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 Go to </a:t>
            </a:r>
            <a:r>
              <a:rPr lang="en-US" sz="1200" b="1" dirty="0" err="1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mrsbackensclass.weebly.com</a:t>
            </a:r>
            <a:r>
              <a:rPr lang="en-US" sz="1200" b="1" dirty="0" smtClean="0">
                <a:effectLst>
                  <a:outerShdw blurRad="50800" dist="50800" dir="2700000" algn="tl" rotWithShape="0">
                    <a:prstClr val="black">
                      <a:alpha val="40000"/>
                    </a:prstClr>
                  </a:outerShdw>
                </a:effectLst>
                <a:latin typeface="HelloHappy Medium" charset="0"/>
                <a:ea typeface="HelloHappy Medium" charset="0"/>
                <a:cs typeface="HelloHappy Medium" charset="0"/>
              </a:rPr>
              <a:t> if missing pages. </a:t>
            </a:r>
            <a:endParaRPr lang="en-US" sz="1200" b="1" dirty="0">
              <a:effectLst>
                <a:outerShdw blurRad="50800" dist="50800" dir="2700000" algn="tl" rotWithShape="0">
                  <a:prstClr val="black">
                    <a:alpha val="40000"/>
                  </a:prstClr>
                </a:outerShdw>
              </a:effectLst>
              <a:latin typeface="HelloHappy Medium" charset="0"/>
              <a:ea typeface="HelloHappy Medium" charset="0"/>
              <a:cs typeface="HelloHappy Medium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99" y="399972"/>
            <a:ext cx="645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Playground Medium" charset="0"/>
                <a:ea typeface="HelloPlayground Medium" charset="0"/>
                <a:cs typeface="HelloPlayground Medium" charset="0"/>
              </a:rPr>
              <a:t>Reading at home daily is important for building fluency and comprehension.  The goal is to read 20 minutes or more daily.</a:t>
            </a:r>
            <a:endParaRPr lang="en-US" sz="1600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elloPlayground Medium" charset="0"/>
              <a:ea typeface="HelloPlayground Medium" charset="0"/>
              <a:cs typeface="HelloPlayground Medium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65" y="3675021"/>
            <a:ext cx="1724526" cy="5461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42" y="8125228"/>
            <a:ext cx="1724526" cy="384175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212661" y="4843283"/>
            <a:ext cx="647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HelloPlayground Medium" charset="0"/>
                <a:ea typeface="HelloPlayground Medium" charset="0"/>
                <a:cs typeface="HelloPlayground Medium" charset="0"/>
              </a:rPr>
              <a:t>Exercising is important for a healthy body and mind.  Please record any walking, buking, or sports activity that you participate in this week.  Try to get your body moving and have fun!</a:t>
            </a:r>
            <a:endParaRPr lang="en-US" sz="1600" dirty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HelloPlayground Medium" charset="0"/>
              <a:ea typeface="HelloPlayground Medium" charset="0"/>
              <a:cs typeface="HelloPlayground Medium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2378" y="4428793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76200" dir="2700000" algn="tl" rotWithShape="0">
                    <a:prstClr val="black">
                      <a:alpha val="54000"/>
                    </a:prstClr>
                  </a:outerShdw>
                </a:effectLst>
                <a:latin typeface="HelloEtchASketch Medium" charset="0"/>
                <a:ea typeface="HelloEtchASketch Medium" charset="0"/>
                <a:cs typeface="HelloEtchASketch Medium" charset="0"/>
              </a:rPr>
              <a:t>Exercise Log</a:t>
            </a:r>
            <a:endParaRPr lang="en-US" sz="2800" dirty="0">
              <a:effectLst>
                <a:outerShdw blurRad="50800" dist="76200" dir="2700000" algn="tl" rotWithShape="0">
                  <a:prstClr val="black">
                    <a:alpha val="54000"/>
                  </a:prstClr>
                </a:outerShdw>
              </a:effectLst>
              <a:latin typeface="HelloEtchASketch Medium" charset="0"/>
              <a:ea typeface="HelloEtchASketch Medium" charset="0"/>
              <a:cs typeface="HelloEtchASketch Medium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99" y="8024533"/>
            <a:ext cx="2912495" cy="487807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99" y="3578285"/>
            <a:ext cx="3002027" cy="56515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579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6403</TotalTime>
  <Words>432</Words>
  <Application>Microsoft Macintosh PowerPoint</Application>
  <PresentationFormat>On-screen Show (4:3)</PresentationFormat>
  <Paragraphs>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23" baseType="lpstr">
      <vt:lpstr>A Day in September</vt:lpstr>
      <vt:lpstr>A Year Without Rain</vt:lpstr>
      <vt:lpstr>AdamGorry-Lights</vt:lpstr>
      <vt:lpstr>Calibri</vt:lpstr>
      <vt:lpstr>Calibri Light</vt:lpstr>
      <vt:lpstr>cinnamon cake</vt:lpstr>
      <vt:lpstr>Ckcookiemonster Medium</vt:lpstr>
      <vt:lpstr>DJB Doodled Bits</vt:lpstr>
      <vt:lpstr>DJB Starry Starry Font</vt:lpstr>
      <vt:lpstr>HelloBirdie Medium</vt:lpstr>
      <vt:lpstr>HelloEtchASketch Medium</vt:lpstr>
      <vt:lpstr>HelloHappy Medium</vt:lpstr>
      <vt:lpstr>HelloHoneybun Medium</vt:lpstr>
      <vt:lpstr>HelloLori Medium</vt:lpstr>
      <vt:lpstr>HelloPlayground Medium</vt:lpstr>
      <vt:lpstr>KG Eyes Wide Open</vt:lpstr>
      <vt:lpstr>KG Shake it Off Chunky</vt:lpstr>
      <vt:lpstr>Monotype Sorts</vt:lpstr>
      <vt:lpstr>Mountains of Christmas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Mrs. Backen's Class</cp:lastModifiedBy>
  <cp:revision>135</cp:revision>
  <cp:lastPrinted>2017-03-23T17:10:49Z</cp:lastPrinted>
  <dcterms:created xsi:type="dcterms:W3CDTF">2016-09-03T16:53:51Z</dcterms:created>
  <dcterms:modified xsi:type="dcterms:W3CDTF">2017-04-13T18:01:44Z</dcterms:modified>
</cp:coreProperties>
</file>